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63" r:id="rId28"/>
    <p:sldId id="264" r:id="rId29"/>
    <p:sldId id="265" r:id="rId30"/>
    <p:sldId id="266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1" r:id="rId44"/>
    <p:sldId id="301" r:id="rId45"/>
    <p:sldId id="30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288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803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43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56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33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27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2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35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60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19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78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61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284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29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67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06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382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C8F2B1B-941C-40AA-8336-579EF051D820}" type="datetimeFigureOut">
              <a:rPr lang="en-IN" smtClean="0"/>
              <a:t>02/01/2026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DFF2B0-CE99-4ECE-B904-16F3DD5233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875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0ADE-3492-D17C-7D16-E60992EC9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170040"/>
            <a:ext cx="8676222" cy="190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INSTITUTIONAL DEVELOPMENT PLAN (IDP)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BB7FB-3459-5766-43C7-42F2D1541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32" y="3594920"/>
            <a:ext cx="10648336" cy="2673146"/>
          </a:xfrm>
        </p:spPr>
        <p:txBody>
          <a:bodyPr>
            <a:normAutofit/>
          </a:bodyPr>
          <a:lstStyle/>
          <a:p>
            <a:r>
              <a:rPr lang="en-US" sz="3600" b="1" dirty="0"/>
              <a:t>Vivekanand College, Surat</a:t>
            </a:r>
          </a:p>
          <a:p>
            <a:r>
              <a:rPr lang="en-US" sz="2800" dirty="0">
                <a:effectLst/>
              </a:rPr>
              <a:t>Affiliated to: Veer Narmad South Gujarat University</a:t>
            </a:r>
          </a:p>
          <a:p>
            <a:r>
              <a:rPr lang="en-US" sz="2800" b="1" dirty="0"/>
              <a:t>(2025–2030)</a:t>
            </a:r>
            <a:br>
              <a:rPr lang="en-US" sz="2800" dirty="0"/>
            </a:br>
            <a:r>
              <a:rPr lang="en-US" sz="2800" dirty="0"/>
              <a:t>Education Department, Government of Gujarat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039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0134-3189-5678-24C2-922A523A2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9A8F-9793-215C-F1DE-412EEAA9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/>
          <a:lstStyle/>
          <a:p>
            <a:r>
              <a:rPr lang="en-US" b="1" dirty="0">
                <a:effectLst/>
              </a:rPr>
              <a:t>A. Governance Enablers (Continue…)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9374AA-4049-7350-28F8-FB20FB067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230558"/>
              </p:ext>
            </p:extLst>
          </p:nvPr>
        </p:nvGraphicFramePr>
        <p:xfrm>
          <a:off x="803066" y="1000432"/>
          <a:ext cx="10244343" cy="48235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Vision, Mission, and Institutional Roadmap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Vision and Mission formulated through consultations with management, faculty, students, alumni, and other stakeholders.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Preparation of short-term (2 years), medium-term (5 years), and long-term (10 years) development plans.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Departments to prepare annual action plans aligned with institutional roadmap.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IT-Enabled Management Information System (MIS)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Adoption of IT-enabled systems for admissions, examinations, attendance, and internal assessment.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Performance parameters finalized by IQAC in line with UGC, NAAC, and affiliating university guidelines.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Gradual implementation of digital academic and administrative processes.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Risk Management and Safety Mechanism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Periodic risk assessment related to safety, infrastructure, finance, legal compliance, and disaster preparedness.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Regular interaction with safety agencies.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Implementation of fire safety, health, and emergency response measures.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67076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91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42739-D495-E04C-EC5E-3C2DBB1C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8DD4-7245-C85F-6192-957D2595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/>
          <a:lstStyle/>
          <a:p>
            <a:r>
              <a:rPr lang="en-US" b="1" dirty="0">
                <a:effectLst/>
              </a:rPr>
              <a:t>A. Governance Enablers (Continue…)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E9CB44-1E79-E5DD-734C-4807E0AA4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759845"/>
              </p:ext>
            </p:extLst>
          </p:nvPr>
        </p:nvGraphicFramePr>
        <p:xfrm>
          <a:off x="803066" y="1000432"/>
          <a:ext cx="10244343" cy="38374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External Advisory Committee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Constitution of an External Advisory Committee comprising academicians, industry professionals, alumni, and local administrators.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Meetings organized at least once per academic year with student representation.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Inputs used for curriculum enrichment, skill development, and institutional improvement.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Student Feedback and Participatory Governance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Structured student feedback mechanism for teaching-learning and institutional facilities.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Feedback analyzed by IQAC and shared with faculty for improvement.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Encouragement of student participation in committees and institutional activities.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96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9BA4E-CAA7-161F-715E-6AB6FC1CA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9CC8-2F36-FD39-069A-AF77D591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B. Financial Enablers and Funding Models (Resource Generation)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EBB833-8CE6-A123-5612-925AFC3FE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593839"/>
              </p:ext>
            </p:extLst>
          </p:nvPr>
        </p:nvGraphicFramePr>
        <p:xfrm>
          <a:off x="803066" y="1000432"/>
          <a:ext cx="10244343" cy="4675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Financial Policies and Procedures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The college shall follow transparent financial policies approved by the Management Committee in accordance with Government of Gujarat and affiliating university norms.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Policies clearly define the roles and responsibilities of the Management, Principal, Finance Committee, and Accounts Section in managing institutional finances.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Regular internal and external audits to ensure accountability and compliance.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Action Plan and Budgeting Process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Preparation of annual action plans and budgets with an emphasis on financial sustainability.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Identification of internal revenue generation avenues such as certificate courses, value-added programs, consultancy, and facility utilization.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Budget planning linked with institutional goals and departmental action plans.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7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27425-72AE-2118-9F95-FF9365CB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DA1A-2BC6-42E6-8087-A600E53C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B. Financial Enablers and Funding Models (Resource Generation)   [Continue….]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A13087-E78A-6252-25EB-367E09D4F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111789"/>
              </p:ext>
            </p:extLst>
          </p:nvPr>
        </p:nvGraphicFramePr>
        <p:xfrm>
          <a:off x="803066" y="1000432"/>
          <a:ext cx="10244343" cy="53096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Financial Autonomy and Budget Management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Definition of income sources including tuition fees, government grants (if any), UGC/state schemes, donations, CSR support, alumni contributions, and interest income.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Expenditure heads include salaries, academic activities, utilities, maintenance, student support, and infrastructure development.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Preparation of a detailed one-year budget and five-year financial projection.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Capital and recurring budgets prepared separately.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Department-wise budget planning with inputs from Heads of Departments.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Monitoring of expenditures through the Finance Committee with necessary approvals for revisions.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Liaison with Government and Funding Agencies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Active liaison with the Education Department, Government of Gujarat, UGC, and other relevant agencies for grants and schemes.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Constitution of a Finance and Development Committee to explore funding opportunities from government schemes, CSR initiatives, NGOs, and philanthropic organizations.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The committee shall also guide decisions related to long-term financial planning and asset creation.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4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FFDD2-B261-C804-F971-B1653DAC2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8083-83D9-816F-8E7F-42ED8D39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B. Financial Enablers and Funding Models (Resource Generation)   [Continue….]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6E0BCF-D8E8-404B-D9DE-5B81180B8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518673"/>
              </p:ext>
            </p:extLst>
          </p:nvPr>
        </p:nvGraphicFramePr>
        <p:xfrm>
          <a:off x="803066" y="1000432"/>
          <a:ext cx="10244343" cy="40828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Internal Revenue Generation (IRG) at Department Level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Encouragement of departments to initiate certificate courses, skill-based training programs, and extension activities relevant to local needs.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Utilization of institutional infrastructure such as classrooms, laboratories, and seminar halls for academic and training programs in collaboration with external agencies, as per policy.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Revenue generated to be utilized for departmental development and student support activities.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Financial and Accounts Personnel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Strengthening of the Accounts Section with qualified personnel such as Accounts Officer, clerks, and supporting staff.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Professional services from Chartered Accountants and auditors to ensure statutory compliance.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Capacity building of staff involved in financial management and digital accounting systems.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6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CC891-F5A8-CD54-1E27-7E27EFB4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F9D5-EAD9-5F2E-30FA-ABDCAB39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C. Academic Enablers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A0BD4F-47B3-D796-89B2-DFEAC501A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206933"/>
              </p:ext>
            </p:extLst>
          </p:nvPr>
        </p:nvGraphicFramePr>
        <p:xfrm>
          <a:off x="803066" y="1000432"/>
          <a:ext cx="10244343" cy="55596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Courses Catering to Professional and Future Requirements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The college shall offer a diverse range of undergraduate and value-added programs aligned with contemporary academic and professional needs.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Programs will encourage in-depth learning and specialization based on student interests and future career pathways.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Multidisciplinary and interdisciplinary course options will be promoted in line with NEP 2020 guidelines.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Curriculum </a:t>
                      </a:r>
                      <a:r>
                        <a:rPr lang="en-US" sz="14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Updation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as per Industry Requirements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Periodic review and enrichment of curriculum in consultation with industry experts, alumni, and academic bodies of VNSGU.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Introduction of industry-linked courses, internships, project-based learning, and apprenticeship opportunities.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Modular curriculum approach to support flexibility and multiple learning pathways, as permitted by the affiliating university.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Curriculum Embedded with Employability Skills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Integration of employability and life skills such as communication, teamwork, time management, and professional ethics across programs.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Inclusion of digital literacy, IT skills, entrepreneurship, and financial literacy through value-added and certificate courses.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Emphasis on critical thinking, problem-solving, analytical ability, creativity, adaptability, and decision-making.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6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61586-C9FA-3422-2C55-DFE87E43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372A-CB4F-AB2F-3668-C00C7F1D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C. Academic Enablers  (Continue…)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F076CB-408E-AFB5-2824-26105D21D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638760"/>
              </p:ext>
            </p:extLst>
          </p:nvPr>
        </p:nvGraphicFramePr>
        <p:xfrm>
          <a:off x="803066" y="1000432"/>
          <a:ext cx="10244343" cy="5068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Curriculum Embedded with Skill Enhancement Courses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Offering skill enhancement and add-on courses relevant to digitization, automation, and emerging workplace requirements.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Inclusion of Indian Knowledge Systems (IKS), National Credit Framework (NCrF), and National Higher Education Qualification Framework (NHEQF) as per UGC guidelines.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Alignment of assessment methods and question banks with outcome-based education principles.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Curriculum Embedded with Emerging Technologies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Exposure to emerging technology concepts such as Artificial Intelligence, Data Analytics, Cyber Security, Cloud Computing, and Digital Tools through workshops, MOOCs, and add-on courses.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Collaboration with external agencies and online platforms to provide foundational awareness and practical orientation.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Centre for Curricular and Life Skills Development (CCLSD)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Establishment of an institutional mechanism to coordinate curriculum enrichment, skill development, and life skills training.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The </a:t>
                      </a:r>
                      <a:r>
                        <a:rPr lang="en-US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centre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shall organize training programs, workshops, and seminars focusing on 21st-century skills.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Activities to be conducted with existing faculty and external experts as per institutional capacity.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31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67689-C6E0-0270-E99C-65C5A6AD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95D6-DF37-8B6A-3564-8A67E027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C. Academic Enablers  (Continue…)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194065-2DE0-9AD6-D191-EB6CC7E20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371773"/>
              </p:ext>
            </p:extLst>
          </p:nvPr>
        </p:nvGraphicFramePr>
        <p:xfrm>
          <a:off x="803066" y="1000432"/>
          <a:ext cx="10244343" cy="28513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Faculty / Teaching Staff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Appointment of qualified, experienced, and committed faculty as per UGC and State Government norms.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Continuous professional development through FDPs, workshops, and research activities.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Engagement of industry professionals, subject experts, and alumni as resource persons for curriculum enrichment and skill-based learning.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Faculty to mentor students and act as academic and ethical role models.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42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76F9E-2B6A-DC0C-2EDB-A0A813E88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95AE-68F1-9852-B6DE-5CA8B63C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D. Research and Intellectual Property Enablers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D1F4D5-B1EB-356D-25E6-51FE044AF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940769"/>
              </p:ext>
            </p:extLst>
          </p:nvPr>
        </p:nvGraphicFramePr>
        <p:xfrm>
          <a:off x="803066" y="1000432"/>
          <a:ext cx="10244343" cy="5068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Quality Research Culture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Promotion of research orientation among undergraduate students through project-based learning and research methodology courses.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Undertaking minor research projects relevant to local, regional, and societal needs.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Development of a structured approach to research activities through existing laboratories, libraries, and digital resources.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Research-Oriented and Experienced Faculty Members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Encouragement of faculty to undertake basic and applied research within available institutional resources.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Support for the use of affordable and open-source research tools and digital platforms.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Faculty participation in research training programs, workshops, and seminars to enhance research competencies.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Performance-Based Incentives for Faculty (API-Oriented)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Adoption of performance-based appraisal mechanisms aligned with UGC Academic Performance Indicators (API).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Incentives and recognition for faculty engaged in research publications, conference participation, and innovation activities.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Encouragement of healthy academic competition and scholarly output.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28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E9397-BAE6-6DE5-05E2-92C1615AB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582E-C23E-00C9-8707-D2A2E9F2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D. Research and Intellectual Property Enablers (Continue….)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887E30-ADEF-DDCB-33E1-2E2A47400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52040"/>
              </p:ext>
            </p:extLst>
          </p:nvPr>
        </p:nvGraphicFramePr>
        <p:xfrm>
          <a:off x="803066" y="1000432"/>
          <a:ext cx="10244343" cy="4578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Targeted and Collaborative Research Initiatives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Identification of thrust areas for research based on faculty expertise and regional relevance.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Promotion of collaborative research with universities, research institutions, and industry where feasible.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Support for publication in peer-reviewed journals and participation in national-level research activities.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Encouragement for Higher Research Degrees (Ph.D.)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Facilitation and encouragement of faculty members to pursue Ph.D. programs at recognized universities.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Collaboration with research supervisors from affiliating and other recognized universities.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Involvement of PG-qualified faculty in guiding undergraduate research projects.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Increase in Faculty Members with Ph.D. Qualification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Institutional support and flexible workload policies to encourage faculty to complete doctoral research.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Ph.D.-qualified faculty to mentor junior faculty and students in research activities.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70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CA51-0815-067F-5A71-C551C867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About the Institution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2BB6-974E-32AE-E081-D0DC0C05E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Name: Vivekanand College, Surat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Location: Surat, Gujarat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Type: Affiliated College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Managing Body: </a:t>
            </a:r>
            <a:r>
              <a:rPr lang="en-US" i="1" dirty="0">
                <a:effectLst/>
              </a:rPr>
              <a:t>Shri Abhinav Education Trust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Motto: Inspired by the teachings of Swami Vivekananda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Focus: Value-based and inclusive education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36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FD0EF-D173-C1B4-0A71-22142CF8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1CDA-B7DA-7786-AAFF-38EF4D01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D. Research and Intellectual Property Enablers (Continue….)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ED4584E-0F37-2E62-7DA7-D9BB2DF1E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16315"/>
              </p:ext>
            </p:extLst>
          </p:nvPr>
        </p:nvGraphicFramePr>
        <p:xfrm>
          <a:off x="803066" y="1000432"/>
          <a:ext cx="10244343" cy="35921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Promotion of Publications and Intellectual Property Awareness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Formulation of a research and publication policy to encourage books, research papers, and innovative work.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Awareness programs on IPR, patents, copyrights, and ethical research practices.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Support for faculty and students in preparing and submitting research papers and proposals.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Organization of Conferences, Seminars, and Workshops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Organization of at least one national-level conference / seminar or multiple workshops annually, subject to approval and resources.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Encouragement of faculty and students to participate in academic events organized by other institutions.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Use of conferences as platforms for networking and academic exposure.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61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FC110-3747-5AD2-43C7-B24AC5022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F303-266D-060F-34A3-F9FBDA15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E. Physical Enablers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956A61-8618-BFC0-F52F-D3D931640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47460"/>
              </p:ext>
            </p:extLst>
          </p:nvPr>
        </p:nvGraphicFramePr>
        <p:xfrm>
          <a:off x="803066" y="1000432"/>
          <a:ext cx="10244343" cy="51237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Smart Campus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Desirable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Gradual implementation of smart systems such as CCTV surveillance, energy-efficient lighting, biometric attendance, and basic facility monitoring to enhance campus safety and efficiency.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Green / Sustainable Campus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Adoption of eco-friendly practices including rainwater harvesting, waste segregation, tree plantation, plastic-free campus initiatives, and promotion of “Best out of Waste” activities. Renewable energy solutions to be introduced in a phased manner.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Infrastructure for Commuting &amp; Accessibility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–Safe pedestrian movement. Provision for bicycle parking and vehicle parking within campus.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Administrative Block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Dedicated spaces for admissions, student counseling, principal’s office, faculty rooms, and departmental offices to ensure smooth administrative functioning.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1937367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Library / Digital Resource Centre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Well-stocked library with reading rooms, reference sections, and access to e-resources, as per university norms.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7055354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Lecture Complex &amp; Classrooms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Adequate number of classrooms and lecture halls equipped with proper lighting, ventilation, seating, boards, and ICT facilities for effective teaching-learning processes.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22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261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2F93D-D1AC-D2DE-35E2-D84CA44C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25C1-DAD4-2742-DB8A-8511532E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E. Physical Enablers  (Continue….)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4C04F94-A4A1-3BB6-BCD4-8B6E113A0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990459"/>
              </p:ext>
            </p:extLst>
          </p:nvPr>
        </p:nvGraphicFramePr>
        <p:xfrm>
          <a:off x="803066" y="1000432"/>
          <a:ext cx="10244343" cy="5225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Tutorial Rooms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Desirable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Dedicated rooms with audio-visual facilities for tutorials, group discussions and  academic sessions.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Examination Branch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Secure examination section with strong rooms for confidential documents, question papers, and records, in compliance with university examination protocols.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9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Faculty &amp; Staff Facilities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Separate staff rooms, faculty chambers, common rooms, and basic amenities to support academic and administrative activities.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Meeting Rooms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Conference and meeting rooms equipped with basic furniture, presentation tools, and communication facilities for academic and administrative meetings.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1937367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Office Rooms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Adequate and well-organized office space for administrative and support staff to ensure efficient workflow and record management.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7055354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Laboratories &amp; Research Facilities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Desirable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Discipline-specific laboratories aligned with curriculum requirements. Upgradation and development of advanced laboratories has undertaken in a phased manner as per academic needs.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22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514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0B298-CE2B-73E8-2B21-03D52CAAA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421B-56AE-E164-D941-3F5259D6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E. Physical Enablers  (Continue….)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2C5AB2-11BD-B987-956F-C32F2762C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9639"/>
              </p:ext>
            </p:extLst>
          </p:nvPr>
        </p:nvGraphicFramePr>
        <p:xfrm>
          <a:off x="803066" y="1000432"/>
          <a:ext cx="10244343" cy="5414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13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Computer Centre / Multimedia Facilities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Computer laboratories with adequate systems, internet connectivity, and basic multimedia tools to support digital learning and administrative functions.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Cafeteria / Dining Facility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Desirable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Hygienic cafeteria facility providing affordable and nutritious food for students and staff, adhering to health and safety standards.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Games &amp; Sports Facilities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Basic outdoor and indoor sports facilities  to promote physical fitness and student well-being. 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Parking Facilities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Adequate and well-organized parking space for students, staff, and visitors, ensuring safety and smooth campus movement.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22719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Health &amp; Well-being Facilities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First-aid center and periodic medical check-ups through tie-ups with nearby hospitals and clinics. 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43436702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Green Spaces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Desirable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Development of green zones and landscaped areas for environmental awareness, conservation, and experiential learning.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4045378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19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Vocational Education, Training &amp; Skilling Infrastructure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Essential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– Dedicated classrooms and laboratories for vocational, skill-based, and certificate programs aligned with local industry needs.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831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53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83A3D-55F0-02DC-DE7F-37AD48162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9E6-7E20-8FFF-5B86-446473C8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F. Digital Enablers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A563A0-82A8-C68E-6F2E-891DE9F9B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183"/>
              </p:ext>
            </p:extLst>
          </p:nvPr>
        </p:nvGraphicFramePr>
        <p:xfrm>
          <a:off x="803066" y="1000432"/>
          <a:ext cx="10244343" cy="4828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Internet Connectivity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Reliable broadband internet connectivity to link students, faculty, and administrative staff with the external academic and professional ecosystem.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Internet access for teaching-learning, research, and administrative purposes.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Institutional Website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Regularly updated official website providing institutional information, academic programs, admissions, notices, and governance details.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Uploading of the Institutional Development Plan (IDP) and other statutory disclosures for public access and transparency.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Online Messaging &amp; Stakeholder Groups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Use of official messaging platforms and email groups for effective vertical and horizontal communication among management, faculty, staff, students, parents, and alumni.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Online Course Pages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Department-wise course pages are shared containing course outlines, learning resources, announcements, and student progress updates.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Encouragement of faculty-managed digital course content.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1937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57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A59C6-F094-AF12-0524-B5BF951C1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1FF3-DB31-C67B-C7D0-47D97500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F. Digital Enablers  (Continue….)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3AE5C3-351B-63B4-915B-B3BDB542C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628373"/>
              </p:ext>
            </p:extLst>
          </p:nvPr>
        </p:nvGraphicFramePr>
        <p:xfrm>
          <a:off x="803066" y="1000432"/>
          <a:ext cx="10244343" cy="4628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Wi-Fi Enabled Campus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Campus-wide Wi-Fi access in classrooms, library, laboratories, and common areas to support digital learning and administrative work.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Online Study Material &amp; LMS Integration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Provision of curriculum-based study materials in text, audio, and video formats through institutional platforms.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Gradual adoption of a Learning Management System (LMS) or integration with government-supported platforms such as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SAMARTH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and SWAYAM.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Digital Library Facilities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Integration with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INFLIBNET / N-LIST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to support teaching, learning, and research is a near future plan.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Digital Publication Platform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Online publication of academic content through digital repositories.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1937367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9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Paperless Office System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Gradual implementation of academic and administrative software for admissions, attendance, internal assessment, and record management to move towards a paperless office environment.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047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867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3D41A-CC9A-4C68-172B-242049011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C74B-77FC-A085-2111-E5A45F22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F. Digital Enablers  (Continue….)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778249-0694-66B2-E05D-6AD83C507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493819"/>
              </p:ext>
            </p:extLst>
          </p:nvPr>
        </p:nvGraphicFramePr>
        <p:xfrm>
          <a:off x="803066" y="1000432"/>
          <a:ext cx="10244343" cy="3396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Digital Examination Support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Use of digital tools for internal assessments, assignments, and evaluation, wherever permitted by the affiliating university.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Reduction of paper usage through online submission systems.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Online Evaluation Mechanism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Adoption of digital evaluation tools for assessments wherever permitted by the affiliating university.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Website-Based Result Announcement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Display of examination results, notifications, and academic announcements on their VNSGU logins.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85520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NAD / DigiLocker Integration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Facilitation of digital storage and verification of academic records through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National Academic Depository (NAD) / </a:t>
                      </a:r>
                      <a:r>
                        <a:rPr lang="en-US" sz="14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DigiLocker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as per Government of India guidelines.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1937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26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9C952-57C7-978F-981F-DDF9E40DE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3D1D-4858-0760-BD2D-0BD9CC2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SWOC Analysis – Strengths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5795-E8C5-9C6F-291E-4AA6E941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Dedicated faculty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Strong value-based education culture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Supportive management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Good student-teacher relationship</a:t>
            </a:r>
            <a:endParaRPr lang="en-IN" dirty="0"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6430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173B5-8441-5F75-1A9F-17B17FD1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AF88-6344-4B4E-7395-66D6B225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SWOC Analysis – Weaknesses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97D40-4690-DFB6-46F0-F85647B6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Limited research output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Infrastructure expansion required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Need for more industry exposure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898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BADA4-D84C-DFBF-6046-063F846F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F490-7B84-911C-A4A5-D08E0515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SWOC Analysis – Opportunities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2D40-FDF2-5FC5-0768-486CA3038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NEP 2020 implementation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Industry potential in Surat (Textile, Diamond, MSMEs)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Digital learning platforms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Government schemes and grants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020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C6EEB-4081-7B34-DFEB-27394855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F5F6-A4D8-FA2C-7144-F007CD45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Purpose of IDP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A77A-C025-8632-8575-18C6D048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Strategic roadmap for institutional growth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Alignment with: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NEP 2020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Education Department, Govt. of Gujarat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NAAC Quality Indicators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Improve academic quality, governance, and employability</a:t>
            </a:r>
          </a:p>
          <a:p>
            <a:r>
              <a:rPr lang="en-US" dirty="0">
                <a:effectLst/>
              </a:rPr>
              <a:t>Ensure sustainable and inclusive development</a:t>
            </a:r>
            <a:endParaRPr lang="en-IN" dirty="0">
              <a:effectLst/>
            </a:endParaRPr>
          </a:p>
          <a:p>
            <a:pPr lvl="0"/>
            <a:endParaRPr lang="en-IN" dirty="0"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2463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74A3D-CB16-9AC4-4C06-8CAEC6496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5F2-4EA2-8CE1-4EAB-1106EFFC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SWOC Analysis – Challenges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3C7D-2CED-C27D-C4A1-82C1069C8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Competition from autonomous colleges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Rapid technological changes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Financial constraints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002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2C355-DCF4-EEF8-F71F-A41E80D2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1D4A-958F-0593-DAB0-2025D922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Short-Term Goals (2025–2026)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047A-349E-FDE8-DBE1-5C198B47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Curriculum enrichment as per NEP 2020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Faculty Development Programs (FDPs)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Student mentoring and support system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ICT-enabled teaching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0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27651-0E92-4868-45BC-12ECA4AF9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7D53-14FA-D752-5F7F-5CCED575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Medium-Term Goals (2027–2028)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413F-559E-45C7-8401-53FBB0B69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Research &amp; Innovation Cell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Industry collaboration and internships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Smart classrooms and digital campus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Skill-based certificate programs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254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CA224-5B64-C349-927A-9AB1BCC80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6F2D-05E9-10D6-0580-72CA56AD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Long-Term Goals (2029–2030)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CB41-EB5A-F19A-0CC3-CD5178DA0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NAAC accreditation improvement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International collaborations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Sustainable and green campus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3245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AA8C4-4D68-1231-F15D-2376C0DA2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1BC0-C355-524B-0670-4ACE0B64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Key Focus Areas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9455-BE91-FE9B-AFE2-094B33C2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effectLst/>
              </a:rPr>
              <a:t>Academic Excellence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Research &amp; Innovation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Faculty Development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Infrastructure Development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Industry Collaboration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Student Support &amp; Employability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Digital Transformation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Green Campus &amp; Sustainability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Promotion of Indian Knowledge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4980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39C67-70BD-5FB8-D969-B80BCD83D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7D1F-EDC4-6134-8E33-A5DA37BB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Action Plan – Academics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B2CF-E467-CBBE-A493-0676592F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Teaching methodology revision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Outcome-based education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Experiential learning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Use of ICT tools</a:t>
            </a:r>
            <a:endParaRPr lang="en-IN" dirty="0">
              <a:effectLst/>
            </a:endParaRPr>
          </a:p>
          <a:p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6013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FA50-952D-052B-954F-BC3AD4DE3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8B91-AFA5-C6F0-9EF1-AB5A23F6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Action Plan – Research &amp; Faculty Development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7EBA-5E76-2BDE-DDF8-909966F2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Research workshops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Incentives for publications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FDPs &amp; training programs</a:t>
            </a:r>
            <a:endParaRPr lang="en-IN" dirty="0">
              <a:effectLst/>
            </a:endParaRPr>
          </a:p>
          <a:p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6961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9440-A89A-2502-13C4-F392865D9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BFD0-0F0E-1A32-8037-4CDA966D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Action Plan – Students &amp; Employability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F4D49-CC73-60FF-2C03-706738C9E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Skill development courses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Career guidance &amp; placement support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Internships with local industries</a:t>
            </a:r>
            <a:endParaRPr lang="en-IN" dirty="0">
              <a:effectLst/>
            </a:endParaRPr>
          </a:p>
          <a:p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8726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45230-E7EE-239B-E785-ED973CB6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F58F-BA66-FDF4-BFAD-6FC2DE66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Digital Transformation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E7E4-309B-D63F-8893-BF75F99A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Smart classrooms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Learning Management System and e-content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Online admission &amp; Management Information System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8022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40E3D-43CD-1504-B445-13D54670C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AF90-F0CE-5156-740E-FE9C79FD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Green Campus &amp; Sustainability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D6D49-A8C0-7993-87F7-5A1109D9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Energy conservation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Waste management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Tree plantation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Rain Water harvesting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359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04DCF-BD31-8AAB-51CC-B15C380EB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026E-7397-B128-20E3-78AE0B93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2"/>
            <a:ext cx="9905999" cy="1705896"/>
          </a:xfrm>
        </p:spPr>
        <p:txBody>
          <a:bodyPr/>
          <a:lstStyle/>
          <a:p>
            <a:r>
              <a:rPr lang="en-US" b="1" dirty="0">
                <a:effectLst/>
              </a:rPr>
              <a:t>Vision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9E61-9ABA-3E62-4D44-2ED5784D2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430" y="2705100"/>
            <a:ext cx="9906000" cy="1447800"/>
          </a:xfrm>
        </p:spPr>
        <p:txBody>
          <a:bodyPr/>
          <a:lstStyle/>
          <a:p>
            <a:pPr algn="just"/>
            <a:r>
              <a:rPr lang="en-US" b="1" dirty="0">
                <a:effectLst/>
              </a:rPr>
              <a:t>To become a leading institution imparting holistic, value-based education that empowers students for societal and national development.</a:t>
            </a:r>
            <a:endParaRPr lang="en-IN" dirty="0">
              <a:effectLst/>
            </a:endParaRPr>
          </a:p>
          <a:p>
            <a:pPr lvl="0"/>
            <a:endParaRPr lang="en-IN" dirty="0"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9158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FBAB-5DC6-160E-A3CA-9614FC350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C38C-9C5F-3FFA-9DA5-E223DB49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Monitoring &amp; Evaluation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C35B5-84CA-BBE0-98D3-E0E8C788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IQAC-based monitoring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Annual review meetings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Student &amp; stakeholder feedback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Mid-term review (2027)</a:t>
            </a:r>
            <a:endParaRPr lang="en-IN" dirty="0">
              <a:effectLst/>
            </a:endParaRPr>
          </a:p>
          <a:p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9476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2560-5ECF-0B37-DF2E-84850033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0BE7-922C-11DF-B3E5-5D11D5E4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Risk Management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73B2E92-A79D-7008-BE81-AF5E85048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73529"/>
              </p:ext>
            </p:extLst>
          </p:nvPr>
        </p:nvGraphicFramePr>
        <p:xfrm>
          <a:off x="1141411" y="2121309"/>
          <a:ext cx="8784254" cy="25539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92127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392127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Risk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Mitigation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Financial constraints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Govt. grants, CSR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Faculty attrition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Development &amp; incentives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Technology gaps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Periodic upgrades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76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8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71968-4443-3572-9945-B8C4797BD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E693-5D7A-0A45-A92A-4C1C05D7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Budget &amp; Funding Sources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2474-2E62-D1F3-CC77-1B671427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Government grants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Institutional funds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CSR &amp; industry support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Alumni contributions</a:t>
            </a:r>
            <a:endParaRPr lang="en-IN" dirty="0">
              <a:effectLst/>
            </a:endParaRPr>
          </a:p>
          <a:p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5567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62DD6-2332-0696-DFD4-08EF76516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0DE9-7B6E-0E1B-EAEA-7026AD47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Expected Outcomes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1D07-9FCE-D63A-1393-4728354B5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Improved academic quality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Enhanced employability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Research culture development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Digital readiness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Institutional excellence</a:t>
            </a:r>
            <a:endParaRPr lang="en-IN" dirty="0">
              <a:effectLst/>
            </a:endParaRPr>
          </a:p>
          <a:p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4685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F92E-FB20-D693-DAD6-2B62603FF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B5DC-2007-1A7E-4894-497FE493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Conclusion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DFAA-5B98-3341-9440-516C90232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36058"/>
            <a:ext cx="9905998" cy="2207344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IDP ensures planned and sustainable growth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Aligns with Government of Gujarat education policies</a:t>
            </a:r>
            <a:endParaRPr lang="en-IN" dirty="0">
              <a:effectLst/>
            </a:endParaRPr>
          </a:p>
          <a:p>
            <a:r>
              <a:rPr lang="en-US" dirty="0">
                <a:effectLst/>
              </a:rPr>
              <a:t>Commitment to quality, inclusivity, and excellence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6864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21741-0233-267B-79D6-FA02C8452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49A6-DBD5-E267-E8F0-0119F233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52" y="485819"/>
            <a:ext cx="8686800" cy="1468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/>
              </a:rPr>
              <a:t>Thank You</a:t>
            </a:r>
            <a:endParaRPr lang="en-IN" sz="4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6812-3080-5DCD-FD6C-FD23DABEE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0223" y="3169807"/>
            <a:ext cx="8686801" cy="8604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effectLst/>
              </a:rPr>
              <a:t>Vivekanand College, Surat</a:t>
            </a:r>
            <a:br>
              <a:rPr lang="en-US" sz="2800" dirty="0">
                <a:effectLst/>
              </a:rPr>
            </a:br>
            <a:r>
              <a:rPr lang="en-US" sz="2800" i="1" dirty="0">
                <a:effectLst/>
              </a:rPr>
              <a:t>Committed to Quality Education and Nation Building</a:t>
            </a:r>
            <a:endParaRPr lang="en-IN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545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7CEB-245E-388B-DCBB-290B3D53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09D6-DDA5-17EB-8077-DF718798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Mission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6AA8-CC55-4A52-18F6-C106CD3A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Provide quality higher education with ethical values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Promote skill development and employability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Encourage research, innovation, and critical thinking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Foster social responsibility and Indian knowledge traditions</a:t>
            </a:r>
            <a:endParaRPr lang="en-IN" dirty="0">
              <a:effectLst/>
            </a:endParaRPr>
          </a:p>
          <a:p>
            <a:pPr lvl="0"/>
            <a:endParaRPr lang="en-IN" dirty="0"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07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063A-52B1-8045-7E9A-F729A7012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7130-4CB8-D0C3-2B1A-BD6F6AE8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Core Values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2402-5D1F-3E52-C801-BA0EA927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Integrity and Discipline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Inclusivity and Equity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Academic Excellence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Social Responsibility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Respect for Indian Culture and Knowledge Systems</a:t>
            </a:r>
            <a:endParaRPr lang="en-IN" dirty="0">
              <a:effectLst/>
            </a:endParaRPr>
          </a:p>
          <a:p>
            <a:pPr lvl="0"/>
            <a:endParaRPr lang="en-IN" dirty="0"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710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DD18C-2E51-03D9-6C56-BB98350A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272-7F54-1267-485C-916352F1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Institutional Profile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A0A0-6453-3031-4A93-2E49BECF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effectLst/>
              </a:rPr>
              <a:t>Programs Offered: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Undergraduate Programs (BCA/BBA/B.ED / Commerce)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Skill-based &amp; certificate courses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Faculty: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Qualified and experienced teaching staff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Students: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Diverse background</a:t>
            </a:r>
            <a:endParaRPr lang="en-IN" dirty="0">
              <a:effectLst/>
            </a:endParaRPr>
          </a:p>
          <a:p>
            <a:pPr lvl="1"/>
            <a:r>
              <a:rPr lang="en-US" dirty="0">
                <a:effectLst/>
              </a:rPr>
              <a:t>First-generation learners</a:t>
            </a:r>
            <a:endParaRPr lang="en-IN" dirty="0"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632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B0C-D933-1E16-4180-C98B441D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1EBA-FCDD-E37F-B08A-B0539194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Strategic Goals (2025–2030)</a:t>
            </a:r>
            <a:endParaRPr lang="en-I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EC63B-74CE-7D60-47E0-51A4C687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Enhance academic quality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Promote research and innovation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Improve student employability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Strengthen digital infrastructure</a:t>
            </a:r>
            <a:endParaRPr lang="en-IN" dirty="0">
              <a:effectLst/>
            </a:endParaRPr>
          </a:p>
          <a:p>
            <a:pPr lvl="0"/>
            <a:r>
              <a:rPr lang="en-US" dirty="0">
                <a:effectLst/>
              </a:rPr>
              <a:t>Achieve quality accreditation benchmarks</a:t>
            </a:r>
            <a:endParaRPr lang="en-I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39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0DD0-BA59-6A2C-7BFB-C141F165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88DA-C610-6931-4F8F-9AB53A34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0" y="216309"/>
            <a:ext cx="9905998" cy="653846"/>
          </a:xfrm>
        </p:spPr>
        <p:txBody>
          <a:bodyPr/>
          <a:lstStyle/>
          <a:p>
            <a:r>
              <a:rPr lang="en-US" b="1" dirty="0">
                <a:effectLst/>
              </a:rPr>
              <a:t>A. Governance Enablers</a:t>
            </a:r>
            <a:endParaRPr lang="en-IN" dirty="0">
              <a:effectLst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C74BB9-9857-57DE-4F4C-6E2C51D55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111754"/>
              </p:ext>
            </p:extLst>
          </p:nvPr>
        </p:nvGraphicFramePr>
        <p:xfrm>
          <a:off x="803066" y="1000432"/>
          <a:ext cx="10244343" cy="48235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39">
                  <a:extLst>
                    <a:ext uri="{9D8B030D-6E8A-4147-A177-3AD203B41FA5}">
                      <a16:colId xmlns:a16="http://schemas.microsoft.com/office/drawing/2014/main" val="4112059966"/>
                    </a:ext>
                  </a:extLst>
                </a:gridCol>
                <a:gridCol w="4076356">
                  <a:extLst>
                    <a:ext uri="{9D8B030D-6E8A-4147-A177-3AD203B41FA5}">
                      <a16:colId xmlns:a16="http://schemas.microsoft.com/office/drawing/2014/main" val="3923899826"/>
                    </a:ext>
                  </a:extLst>
                </a:gridCol>
                <a:gridCol w="4953548">
                  <a:extLst>
                    <a:ext uri="{9D8B030D-6E8A-4147-A177-3AD203B41FA5}">
                      <a16:colId xmlns:a16="http://schemas.microsoft.com/office/drawing/2014/main" val="3764690958"/>
                    </a:ext>
                  </a:extLst>
                </a:gridCol>
              </a:tblGrid>
              <a:tr h="638482"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Governance Infrastructure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Its Usage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4608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Governing Body / Management Committee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Fully functional Governing Body as per norms of Veer Narmad South Gujarat University and Government of Gujarat.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Clearly defined roles, responsibilities, and accountability for management, principal, and committees.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Active involvement of alumni, academicians, and community representatives as key stakeholders.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2994193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Internal Quality Assurance System (IQAC)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Well-defined quality assurance processes aligned with VNSGU and State Higher Education guidelines.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Monitoring of academic quality, governance, transparency, inclusivity, and accountability. 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Clear documentation of outcomes, action taken reports, and continuous improvement measures.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4398955"/>
                  </a:ext>
                </a:extLst>
              </a:tr>
              <a:tr h="638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Leadership and Institutional Management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Principal-led academic and administrative leadership supported by senior faculty and committee coordinators.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Strategic planning for academic excellence, student development, and institutional growth. </a:t>
                      </a:r>
                      <a:b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</a:b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• Regular review meetings to assess progress and corrective actions.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67076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20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279</TotalTime>
  <Words>3579</Words>
  <Application>Microsoft Office PowerPoint</Application>
  <PresentationFormat>Widescreen</PresentationFormat>
  <Paragraphs>398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Century Gothic</vt:lpstr>
      <vt:lpstr>Mesh</vt:lpstr>
      <vt:lpstr>INSTITUTIONAL DEVELOPMENT PLAN (IDP) </vt:lpstr>
      <vt:lpstr>About the Institution</vt:lpstr>
      <vt:lpstr>Purpose of IDP</vt:lpstr>
      <vt:lpstr>Vision</vt:lpstr>
      <vt:lpstr>Mission</vt:lpstr>
      <vt:lpstr>Core Values</vt:lpstr>
      <vt:lpstr>Institutional Profile</vt:lpstr>
      <vt:lpstr>Strategic Goals (2025–2030)</vt:lpstr>
      <vt:lpstr>A. Governance Enablers</vt:lpstr>
      <vt:lpstr>A. Governance Enablers (Continue…)</vt:lpstr>
      <vt:lpstr>A. Governance Enablers (Continue…)</vt:lpstr>
      <vt:lpstr>B. Financial Enablers and Funding Models (Resource Generation)</vt:lpstr>
      <vt:lpstr>B. Financial Enablers and Funding Models (Resource Generation)   [Continue….]</vt:lpstr>
      <vt:lpstr>B. Financial Enablers and Funding Models (Resource Generation)   [Continue….]</vt:lpstr>
      <vt:lpstr>C. Academic Enablers</vt:lpstr>
      <vt:lpstr>C. Academic Enablers  (Continue…)</vt:lpstr>
      <vt:lpstr>C. Academic Enablers  (Continue…)</vt:lpstr>
      <vt:lpstr>D. Research and Intellectual Property Enablers</vt:lpstr>
      <vt:lpstr>D. Research and Intellectual Property Enablers (Continue….)</vt:lpstr>
      <vt:lpstr>D. Research and Intellectual Property Enablers (Continue….)</vt:lpstr>
      <vt:lpstr>E. Physical Enablers</vt:lpstr>
      <vt:lpstr>E. Physical Enablers  (Continue….)</vt:lpstr>
      <vt:lpstr>E. Physical Enablers  (Continue….)</vt:lpstr>
      <vt:lpstr>F. Digital Enablers</vt:lpstr>
      <vt:lpstr>F. Digital Enablers  (Continue….)</vt:lpstr>
      <vt:lpstr>F. Digital Enablers  (Continue….)</vt:lpstr>
      <vt:lpstr>SWOC Analysis – Strengths</vt:lpstr>
      <vt:lpstr>SWOC Analysis – Weaknesses</vt:lpstr>
      <vt:lpstr>SWOC Analysis – Opportunities</vt:lpstr>
      <vt:lpstr>SWOC Analysis – Challenges</vt:lpstr>
      <vt:lpstr>Short-Term Goals (2025–2026)</vt:lpstr>
      <vt:lpstr>Medium-Term Goals (2027–2028)</vt:lpstr>
      <vt:lpstr>Long-Term Goals (2029–2030)</vt:lpstr>
      <vt:lpstr>Key Focus Areas</vt:lpstr>
      <vt:lpstr>Action Plan – Academics</vt:lpstr>
      <vt:lpstr>Action Plan – Research &amp; Faculty Development</vt:lpstr>
      <vt:lpstr>Action Plan – Students &amp; Employability</vt:lpstr>
      <vt:lpstr>Digital Transformation</vt:lpstr>
      <vt:lpstr>Green Campus &amp; Sustainability</vt:lpstr>
      <vt:lpstr>Monitoring &amp; Evaluation</vt:lpstr>
      <vt:lpstr>Risk Management</vt:lpstr>
      <vt:lpstr>Budget &amp; Funding Sources</vt:lpstr>
      <vt:lpstr>Expected Outcomes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Shashank Joshi</dc:creator>
  <cp:lastModifiedBy>Shashank Joshi</cp:lastModifiedBy>
  <cp:revision>20</cp:revision>
  <dcterms:created xsi:type="dcterms:W3CDTF">2026-01-02T05:27:40Z</dcterms:created>
  <dcterms:modified xsi:type="dcterms:W3CDTF">2026-01-02T10:06:43Z</dcterms:modified>
</cp:coreProperties>
</file>